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88" r:id="rId2"/>
    <p:sldId id="531" r:id="rId3"/>
    <p:sldId id="286" r:id="rId4"/>
    <p:sldId id="532" r:id="rId5"/>
    <p:sldId id="289" r:id="rId6"/>
    <p:sldId id="290" r:id="rId7"/>
    <p:sldId id="291" r:id="rId8"/>
    <p:sldId id="292" r:id="rId9"/>
    <p:sldId id="335" r:id="rId10"/>
    <p:sldId id="336" r:id="rId11"/>
    <p:sldId id="533" r:id="rId12"/>
    <p:sldId id="534" r:id="rId13"/>
    <p:sldId id="293" r:id="rId14"/>
    <p:sldId id="535" r:id="rId15"/>
    <p:sldId id="314" r:id="rId16"/>
    <p:sldId id="538" r:id="rId17"/>
    <p:sldId id="304" r:id="rId18"/>
    <p:sldId id="305" r:id="rId19"/>
    <p:sldId id="306" r:id="rId20"/>
    <p:sldId id="307" r:id="rId21"/>
    <p:sldId id="272" r:id="rId22"/>
    <p:sldId id="536" r:id="rId23"/>
    <p:sldId id="537" r:id="rId24"/>
    <p:sldId id="348" r:id="rId25"/>
    <p:sldId id="349" r:id="rId26"/>
    <p:sldId id="350" r:id="rId2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000"/>
    <a:srgbClr val="666699"/>
    <a:srgbClr val="292E37"/>
    <a:srgbClr val="FF6300"/>
    <a:srgbClr val="FF4141"/>
    <a:srgbClr val="1F9A85"/>
    <a:srgbClr val="DAA4EE"/>
    <a:srgbClr val="3F288A"/>
    <a:srgbClr val="45B525"/>
    <a:srgbClr val="B835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9C7853C-536D-4A76-A0AE-DD22124D55A5}" styleName="Style à thème 1 - Accentuation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2C8C85-51F0-491E-9774-3900AFEF0FD7}" styleName="Style léger 2 - Accentuation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7292A2E-F333-43FB-9621-5CBBE7FDCDCB}" styleName="Style léger 2 - Accentuation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8B1032C-EA38-4F05-BA0D-38AFFFC7BED3}" styleName="Style léger 3 - Accentuation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Style léger 3 - Accentuation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78562"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FFDD3A-9490-429A-BA55-F6666F7E92BA}" type="datetimeFigureOut">
              <a:rPr lang="fr-FR" smtClean="0"/>
              <a:t>07/06/2024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881FF0-D32E-4F45-97D8-6E4E9C855D9D}" type="slidenum">
              <a:rPr lang="fr-FR" smtClean="0"/>
              <a:t>‹N°›</a:t>
            </a:fld>
            <a:endParaRPr lang="fr-FR"/>
          </a:p>
        </p:txBody>
      </p:sp>
    </p:spTree>
    <p:extLst>
      <p:ext uri="{BB962C8B-B14F-4D97-AF65-F5344CB8AC3E}">
        <p14:creationId xmlns:p14="http://schemas.microsoft.com/office/powerpoint/2010/main" val="2386764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a:spLocks noGrp="1" noRot="1" noChangeAspect="1"/>
          </p:cNvSpPr>
          <p:nvPr>
            <p:ph type="sldImg" idx="2"/>
          </p:nvPr>
        </p:nvSpPr>
        <p:spPr>
          <a:xfrm>
            <a:off x="2697163" y="509588"/>
            <a:ext cx="4532312" cy="25495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p4:notes"/>
          <p:cNvSpPr txBox="1">
            <a:spLocks noGrp="1"/>
          </p:cNvSpPr>
          <p:nvPr>
            <p:ph type="body" idx="1"/>
          </p:nvPr>
        </p:nvSpPr>
        <p:spPr>
          <a:xfrm>
            <a:off x="992665" y="3228896"/>
            <a:ext cx="7941310" cy="3058954"/>
          </a:xfrm>
          <a:prstGeom prst="rect">
            <a:avLst/>
          </a:prstGeom>
          <a:noFill/>
          <a:ln>
            <a:noFill/>
          </a:ln>
        </p:spPr>
        <p:txBody>
          <a:bodyPr spcFirstLastPara="1" wrap="square" lIns="91418" tIns="45696" rIns="91418" bIns="45696" anchor="t" anchorCtr="0">
            <a:noAutofit/>
          </a:bodyPr>
          <a:lstStyle/>
          <a:p>
            <a:pPr marL="0" indent="0"/>
            <a:r>
              <a:rPr lang="fr-FR"/>
              <a:t>Diapo de transition</a:t>
            </a:r>
            <a:endParaRPr/>
          </a:p>
        </p:txBody>
      </p:sp>
      <p:sp>
        <p:nvSpPr>
          <p:cNvPr id="113" name="Google Shape;113;p4:notes"/>
          <p:cNvSpPr txBox="1">
            <a:spLocks noGrp="1"/>
          </p:cNvSpPr>
          <p:nvPr>
            <p:ph type="sldNum" idx="12"/>
          </p:nvPr>
        </p:nvSpPr>
        <p:spPr>
          <a:xfrm>
            <a:off x="5622800" y="6456611"/>
            <a:ext cx="4301543" cy="339884"/>
          </a:xfrm>
          <a:prstGeom prst="rect">
            <a:avLst/>
          </a:prstGeom>
          <a:noFill/>
          <a:ln>
            <a:noFill/>
          </a:ln>
        </p:spPr>
        <p:txBody>
          <a:bodyPr spcFirstLastPara="1" wrap="square" lIns="91418" tIns="45696" rIns="91418" bIns="45696" anchor="b" anchorCtr="0">
            <a:noAutofit/>
          </a:bodyPr>
          <a:lstStyle/>
          <a:p>
            <a:pPr algn="r">
              <a:buSzPts val="1400"/>
            </a:pPr>
            <a:fld id="{00000000-1234-1234-1234-123412341234}" type="slidenum">
              <a:rPr lang="fr-FR"/>
              <a:pPr algn="r">
                <a:buSzPts val="1400"/>
              </a:pPr>
              <a:t>1</a:t>
            </a:fld>
            <a:endParaRPr/>
          </a:p>
        </p:txBody>
      </p:sp>
    </p:spTree>
    <p:extLst>
      <p:ext uri="{BB962C8B-B14F-4D97-AF65-F5344CB8AC3E}">
        <p14:creationId xmlns:p14="http://schemas.microsoft.com/office/powerpoint/2010/main" val="3622915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7E45ADF-2D67-AD4B-BB58-107ED3907E24}" type="slidenum">
              <a:rPr lang="fr-FR" smtClean="0"/>
              <a:t>2</a:t>
            </a:fld>
            <a:endParaRPr lang="fr-FR"/>
          </a:p>
        </p:txBody>
      </p:sp>
    </p:spTree>
    <p:extLst>
      <p:ext uri="{BB962C8B-B14F-4D97-AF65-F5344CB8AC3E}">
        <p14:creationId xmlns:p14="http://schemas.microsoft.com/office/powerpoint/2010/main" val="2237919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D86308-614C-4327-A89F-07F89E2AAEC6}"/>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5E2B2BCB-742B-49ED-8C8F-A4E1430D8B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D1817ABC-44AE-4590-9143-C4C39D1F82F5}"/>
              </a:ext>
            </a:extLst>
          </p:cNvPr>
          <p:cNvSpPr>
            <a:spLocks noGrp="1"/>
          </p:cNvSpPr>
          <p:nvPr>
            <p:ph type="dt" sz="half" idx="10"/>
          </p:nvPr>
        </p:nvSpPr>
        <p:spPr/>
        <p:txBody>
          <a:bodyPr/>
          <a:lstStyle/>
          <a:p>
            <a:fld id="{89ABCC97-6180-467F-B46D-11509CF8AED9}" type="datetimeFigureOut">
              <a:rPr lang="fr-FR" smtClean="0"/>
              <a:t>07/06/2024</a:t>
            </a:fld>
            <a:endParaRPr lang="fr-FR"/>
          </a:p>
        </p:txBody>
      </p:sp>
      <p:sp>
        <p:nvSpPr>
          <p:cNvPr id="5" name="Espace réservé du pied de page 4">
            <a:extLst>
              <a:ext uri="{FF2B5EF4-FFF2-40B4-BE49-F238E27FC236}">
                <a16:creationId xmlns:a16="http://schemas.microsoft.com/office/drawing/2014/main" id="{CCB1698D-6304-433B-9B11-2DF4AC9B855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271B438-AA58-44CD-9D0B-22476C49186C}"/>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621289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DF4806-4D2A-4761-9D14-0C1918051788}"/>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A941D0A6-70C8-48F2-A813-89839420EF8B}"/>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E9FFCB4-7BC1-45EA-BA68-39AA793B7B91}"/>
              </a:ext>
            </a:extLst>
          </p:cNvPr>
          <p:cNvSpPr>
            <a:spLocks noGrp="1"/>
          </p:cNvSpPr>
          <p:nvPr>
            <p:ph type="dt" sz="half" idx="10"/>
          </p:nvPr>
        </p:nvSpPr>
        <p:spPr/>
        <p:txBody>
          <a:bodyPr/>
          <a:lstStyle/>
          <a:p>
            <a:fld id="{89ABCC97-6180-467F-B46D-11509CF8AED9}" type="datetimeFigureOut">
              <a:rPr lang="fr-FR" smtClean="0"/>
              <a:t>07/06/2024</a:t>
            </a:fld>
            <a:endParaRPr lang="fr-FR"/>
          </a:p>
        </p:txBody>
      </p:sp>
      <p:sp>
        <p:nvSpPr>
          <p:cNvPr id="5" name="Espace réservé du pied de page 4">
            <a:extLst>
              <a:ext uri="{FF2B5EF4-FFF2-40B4-BE49-F238E27FC236}">
                <a16:creationId xmlns:a16="http://schemas.microsoft.com/office/drawing/2014/main" id="{D1E7B44D-FC67-4AEF-A4C4-92B91A181A2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D5625B4-9761-445B-BA84-F4181CB7EBC3}"/>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13339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6FC62E34-83D1-494A-8374-DE6B0E47F9E2}"/>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D8E37996-DA6D-46E9-A579-172889708105}"/>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94AE6CD-AD09-4C3F-8B09-85B4326BC014}"/>
              </a:ext>
            </a:extLst>
          </p:cNvPr>
          <p:cNvSpPr>
            <a:spLocks noGrp="1"/>
          </p:cNvSpPr>
          <p:nvPr>
            <p:ph type="dt" sz="half" idx="10"/>
          </p:nvPr>
        </p:nvSpPr>
        <p:spPr/>
        <p:txBody>
          <a:bodyPr/>
          <a:lstStyle/>
          <a:p>
            <a:fld id="{89ABCC97-6180-467F-B46D-11509CF8AED9}" type="datetimeFigureOut">
              <a:rPr lang="fr-FR" smtClean="0"/>
              <a:t>07/06/2024</a:t>
            </a:fld>
            <a:endParaRPr lang="fr-FR"/>
          </a:p>
        </p:txBody>
      </p:sp>
      <p:sp>
        <p:nvSpPr>
          <p:cNvPr id="5" name="Espace réservé du pied de page 4">
            <a:extLst>
              <a:ext uri="{FF2B5EF4-FFF2-40B4-BE49-F238E27FC236}">
                <a16:creationId xmlns:a16="http://schemas.microsoft.com/office/drawing/2014/main" id="{D02DE7E1-2800-4422-9816-9AC2AF4F6E7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193A91A-AA6A-412F-BE97-7A9CAA8B69D2}"/>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3289631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B29503-FC96-45BE-8437-D5CE66AC482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B5EC732-EE8F-48C8-8B9F-C7C1B1B389DB}"/>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6C3D2DE-8552-46E5-A68E-98350841F6FF}"/>
              </a:ext>
            </a:extLst>
          </p:cNvPr>
          <p:cNvSpPr>
            <a:spLocks noGrp="1"/>
          </p:cNvSpPr>
          <p:nvPr>
            <p:ph type="dt" sz="half" idx="10"/>
          </p:nvPr>
        </p:nvSpPr>
        <p:spPr/>
        <p:txBody>
          <a:bodyPr/>
          <a:lstStyle/>
          <a:p>
            <a:fld id="{89ABCC97-6180-467F-B46D-11509CF8AED9}" type="datetimeFigureOut">
              <a:rPr lang="fr-FR" smtClean="0"/>
              <a:t>07/06/2024</a:t>
            </a:fld>
            <a:endParaRPr lang="fr-FR"/>
          </a:p>
        </p:txBody>
      </p:sp>
      <p:sp>
        <p:nvSpPr>
          <p:cNvPr id="5" name="Espace réservé du pied de page 4">
            <a:extLst>
              <a:ext uri="{FF2B5EF4-FFF2-40B4-BE49-F238E27FC236}">
                <a16:creationId xmlns:a16="http://schemas.microsoft.com/office/drawing/2014/main" id="{E8045F38-554E-4855-9C3E-5D370C8A5F6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FE1F794-0D77-42E7-8E56-8E526A327AFE}"/>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3336839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B1556C-CFC7-4940-994A-F6DAFB0CF7C4}"/>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DA86B8FB-9EAB-4385-837B-F9F71F441F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2B4D08EF-6789-4C59-99B1-6BD11E76EEB6}"/>
              </a:ext>
            </a:extLst>
          </p:cNvPr>
          <p:cNvSpPr>
            <a:spLocks noGrp="1"/>
          </p:cNvSpPr>
          <p:nvPr>
            <p:ph type="dt" sz="half" idx="10"/>
          </p:nvPr>
        </p:nvSpPr>
        <p:spPr/>
        <p:txBody>
          <a:bodyPr/>
          <a:lstStyle/>
          <a:p>
            <a:fld id="{89ABCC97-6180-467F-B46D-11509CF8AED9}" type="datetimeFigureOut">
              <a:rPr lang="fr-FR" smtClean="0"/>
              <a:t>07/06/2024</a:t>
            </a:fld>
            <a:endParaRPr lang="fr-FR"/>
          </a:p>
        </p:txBody>
      </p:sp>
      <p:sp>
        <p:nvSpPr>
          <p:cNvPr id="5" name="Espace réservé du pied de page 4">
            <a:extLst>
              <a:ext uri="{FF2B5EF4-FFF2-40B4-BE49-F238E27FC236}">
                <a16:creationId xmlns:a16="http://schemas.microsoft.com/office/drawing/2014/main" id="{FBAD0227-CBF7-4D50-BB3B-5FF379533F2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FB9D758-1D90-4294-8CE9-2492607483E2}"/>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990343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AB48FC-C6EB-4B45-8618-C117797F9EB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419557A-C2E9-4418-9491-E1F8282F44B8}"/>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A5F928D6-6F2E-487D-8E01-B46F6C01CBC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028A3C10-55D1-4A76-AE57-70C072DC38EB}"/>
              </a:ext>
            </a:extLst>
          </p:cNvPr>
          <p:cNvSpPr>
            <a:spLocks noGrp="1"/>
          </p:cNvSpPr>
          <p:nvPr>
            <p:ph type="dt" sz="half" idx="10"/>
          </p:nvPr>
        </p:nvSpPr>
        <p:spPr/>
        <p:txBody>
          <a:bodyPr/>
          <a:lstStyle/>
          <a:p>
            <a:fld id="{89ABCC97-6180-467F-B46D-11509CF8AED9}" type="datetimeFigureOut">
              <a:rPr lang="fr-FR" smtClean="0"/>
              <a:t>07/06/2024</a:t>
            </a:fld>
            <a:endParaRPr lang="fr-FR"/>
          </a:p>
        </p:txBody>
      </p:sp>
      <p:sp>
        <p:nvSpPr>
          <p:cNvPr id="6" name="Espace réservé du pied de page 5">
            <a:extLst>
              <a:ext uri="{FF2B5EF4-FFF2-40B4-BE49-F238E27FC236}">
                <a16:creationId xmlns:a16="http://schemas.microsoft.com/office/drawing/2014/main" id="{D07A4DBD-15D8-41EC-8334-F02EA0D6D19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9075CB5-52A6-4035-BCD6-8AF7E725AAA4}"/>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1293216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23DC70-1540-418D-9635-7E6FB50B9C43}"/>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C001C575-F604-44D2-B953-FB1AAC1E9B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FEA138B2-040F-4AD8-906B-634F5505AEEE}"/>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D2111DCE-5DC4-418E-B07A-8530603A84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5AE11F65-FB3B-4B94-ABDB-092212646939}"/>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7BBF76AD-93C8-4ECF-AFD3-CBD23229AD81}"/>
              </a:ext>
            </a:extLst>
          </p:cNvPr>
          <p:cNvSpPr>
            <a:spLocks noGrp="1"/>
          </p:cNvSpPr>
          <p:nvPr>
            <p:ph type="dt" sz="half" idx="10"/>
          </p:nvPr>
        </p:nvSpPr>
        <p:spPr/>
        <p:txBody>
          <a:bodyPr/>
          <a:lstStyle/>
          <a:p>
            <a:fld id="{89ABCC97-6180-467F-B46D-11509CF8AED9}" type="datetimeFigureOut">
              <a:rPr lang="fr-FR" smtClean="0"/>
              <a:t>07/06/2024</a:t>
            </a:fld>
            <a:endParaRPr lang="fr-FR"/>
          </a:p>
        </p:txBody>
      </p:sp>
      <p:sp>
        <p:nvSpPr>
          <p:cNvPr id="8" name="Espace réservé du pied de page 7">
            <a:extLst>
              <a:ext uri="{FF2B5EF4-FFF2-40B4-BE49-F238E27FC236}">
                <a16:creationId xmlns:a16="http://schemas.microsoft.com/office/drawing/2014/main" id="{C785E940-90E4-4ECE-A644-9C886CD7BFF0}"/>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BF3DFA49-C64C-4AF2-9987-92424EEB9482}"/>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3806341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0CDCA2-BF97-4D1E-A01C-F8983E6954DB}"/>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5EA72BAD-97F5-4E09-8473-8FFA5C0146EC}"/>
              </a:ext>
            </a:extLst>
          </p:cNvPr>
          <p:cNvSpPr>
            <a:spLocks noGrp="1"/>
          </p:cNvSpPr>
          <p:nvPr>
            <p:ph type="dt" sz="half" idx="10"/>
          </p:nvPr>
        </p:nvSpPr>
        <p:spPr/>
        <p:txBody>
          <a:bodyPr/>
          <a:lstStyle/>
          <a:p>
            <a:fld id="{89ABCC97-6180-467F-B46D-11509CF8AED9}" type="datetimeFigureOut">
              <a:rPr lang="fr-FR" smtClean="0"/>
              <a:t>07/06/2024</a:t>
            </a:fld>
            <a:endParaRPr lang="fr-FR"/>
          </a:p>
        </p:txBody>
      </p:sp>
      <p:sp>
        <p:nvSpPr>
          <p:cNvPr id="4" name="Espace réservé du pied de page 3">
            <a:extLst>
              <a:ext uri="{FF2B5EF4-FFF2-40B4-BE49-F238E27FC236}">
                <a16:creationId xmlns:a16="http://schemas.microsoft.com/office/drawing/2014/main" id="{094408E2-1D53-4B97-A0D4-0D57EBB3C104}"/>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FBA57C0E-D574-4F7B-975C-F742AF680AFB}"/>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2274243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1F0265F-17D0-4B77-B2AC-406E6E4899B2}"/>
              </a:ext>
            </a:extLst>
          </p:cNvPr>
          <p:cNvSpPr>
            <a:spLocks noGrp="1"/>
          </p:cNvSpPr>
          <p:nvPr>
            <p:ph type="dt" sz="half" idx="10"/>
          </p:nvPr>
        </p:nvSpPr>
        <p:spPr/>
        <p:txBody>
          <a:bodyPr/>
          <a:lstStyle/>
          <a:p>
            <a:fld id="{89ABCC97-6180-467F-B46D-11509CF8AED9}" type="datetimeFigureOut">
              <a:rPr lang="fr-FR" smtClean="0"/>
              <a:t>07/06/2024</a:t>
            </a:fld>
            <a:endParaRPr lang="fr-FR"/>
          </a:p>
        </p:txBody>
      </p:sp>
      <p:sp>
        <p:nvSpPr>
          <p:cNvPr id="3" name="Espace réservé du pied de page 2">
            <a:extLst>
              <a:ext uri="{FF2B5EF4-FFF2-40B4-BE49-F238E27FC236}">
                <a16:creationId xmlns:a16="http://schemas.microsoft.com/office/drawing/2014/main" id="{CC376D97-36F0-4ED9-96CF-D345ED7C664C}"/>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B2638804-EA30-4DD4-8F91-19979C24861B}"/>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2674976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C6B4C5-EF61-463D-A41D-F0ED465E3B7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79DA386D-703A-43A1-9A6F-FF294F2649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D1E4EA7D-3D5D-4BFB-BBF9-4E1418C6FF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A009964-1C58-4DD7-97DF-E8F36C7CC8A4}"/>
              </a:ext>
            </a:extLst>
          </p:cNvPr>
          <p:cNvSpPr>
            <a:spLocks noGrp="1"/>
          </p:cNvSpPr>
          <p:nvPr>
            <p:ph type="dt" sz="half" idx="10"/>
          </p:nvPr>
        </p:nvSpPr>
        <p:spPr/>
        <p:txBody>
          <a:bodyPr/>
          <a:lstStyle/>
          <a:p>
            <a:fld id="{89ABCC97-6180-467F-B46D-11509CF8AED9}" type="datetimeFigureOut">
              <a:rPr lang="fr-FR" smtClean="0"/>
              <a:t>07/06/2024</a:t>
            </a:fld>
            <a:endParaRPr lang="fr-FR"/>
          </a:p>
        </p:txBody>
      </p:sp>
      <p:sp>
        <p:nvSpPr>
          <p:cNvPr id="6" name="Espace réservé du pied de page 5">
            <a:extLst>
              <a:ext uri="{FF2B5EF4-FFF2-40B4-BE49-F238E27FC236}">
                <a16:creationId xmlns:a16="http://schemas.microsoft.com/office/drawing/2014/main" id="{57A6AD7D-C0EF-4C18-87BC-F063C2AFDDB4}"/>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109D61A-6360-4EBD-9BCB-45F47A82B68E}"/>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3107994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6265EF-6A8A-468F-9AEF-084F4FC866C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0FC77165-B7C7-436A-99B4-5871997E0C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5C452BB2-28BE-4E4C-A54C-415EA91303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55FA246-F642-44A4-B6EC-9F25548DA7D2}"/>
              </a:ext>
            </a:extLst>
          </p:cNvPr>
          <p:cNvSpPr>
            <a:spLocks noGrp="1"/>
          </p:cNvSpPr>
          <p:nvPr>
            <p:ph type="dt" sz="half" idx="10"/>
          </p:nvPr>
        </p:nvSpPr>
        <p:spPr/>
        <p:txBody>
          <a:bodyPr/>
          <a:lstStyle/>
          <a:p>
            <a:fld id="{89ABCC97-6180-467F-B46D-11509CF8AED9}" type="datetimeFigureOut">
              <a:rPr lang="fr-FR" smtClean="0"/>
              <a:t>07/06/2024</a:t>
            </a:fld>
            <a:endParaRPr lang="fr-FR"/>
          </a:p>
        </p:txBody>
      </p:sp>
      <p:sp>
        <p:nvSpPr>
          <p:cNvPr id="6" name="Espace réservé du pied de page 5">
            <a:extLst>
              <a:ext uri="{FF2B5EF4-FFF2-40B4-BE49-F238E27FC236}">
                <a16:creationId xmlns:a16="http://schemas.microsoft.com/office/drawing/2014/main" id="{DAB7C18E-6BE5-47FB-86DE-23106AB4664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422D030-FC6B-4E9D-B104-BB3BC5A48E21}"/>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478190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870D9ABD-5EBD-40D6-AFE1-C321A705A1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343E97EF-6A10-4380-A12C-01E9AD774B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03C0BD2-DB37-4832-87B4-F0A90EE2F3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ABCC97-6180-467F-B46D-11509CF8AED9}" type="datetimeFigureOut">
              <a:rPr lang="fr-FR" smtClean="0"/>
              <a:t>07/06/2024</a:t>
            </a:fld>
            <a:endParaRPr lang="fr-FR"/>
          </a:p>
        </p:txBody>
      </p:sp>
      <p:sp>
        <p:nvSpPr>
          <p:cNvPr id="5" name="Espace réservé du pied de page 4">
            <a:extLst>
              <a:ext uri="{FF2B5EF4-FFF2-40B4-BE49-F238E27FC236}">
                <a16:creationId xmlns:a16="http://schemas.microsoft.com/office/drawing/2014/main" id="{6DB119B8-8F15-453B-AA57-3927D5B335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4B0BDC60-77DB-40EC-8CB9-DF2DFF030E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7D96D3-844E-4636-85A9-7D7C31EBF735}" type="slidenum">
              <a:rPr lang="fr-FR" smtClean="0"/>
              <a:t>‹N°›</a:t>
            </a:fld>
            <a:endParaRPr lang="fr-FR"/>
          </a:p>
        </p:txBody>
      </p:sp>
    </p:spTree>
    <p:extLst>
      <p:ext uri="{BB962C8B-B14F-4D97-AF65-F5344CB8AC3E}">
        <p14:creationId xmlns:p14="http://schemas.microsoft.com/office/powerpoint/2010/main" val="5204842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3" name="Rectangle 2">
            <a:extLst>
              <a:ext uri="{FF2B5EF4-FFF2-40B4-BE49-F238E27FC236}">
                <a16:creationId xmlns:a16="http://schemas.microsoft.com/office/drawing/2014/main" id="{6423DAA4-5B38-B8EE-8B11-03D29D8A99CF}"/>
              </a:ext>
            </a:extLst>
          </p:cNvPr>
          <p:cNvSpPr/>
          <p:nvPr/>
        </p:nvSpPr>
        <p:spPr>
          <a:xfrm>
            <a:off x="0" y="0"/>
            <a:ext cx="12192000" cy="6858000"/>
          </a:xfrm>
          <a:prstGeom prst="rect">
            <a:avLst/>
          </a:prstGeom>
          <a:solidFill>
            <a:srgbClr val="0210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5" name="Google Shape;115;p4"/>
          <p:cNvSpPr/>
          <p:nvPr/>
        </p:nvSpPr>
        <p:spPr>
          <a:xfrm>
            <a:off x="10300742" y="5319346"/>
            <a:ext cx="367259" cy="153865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 name="Image 1" descr="Une image contenant léger, rouge, laser&#10;&#10;Description générée automatiquement">
            <a:extLst>
              <a:ext uri="{FF2B5EF4-FFF2-40B4-BE49-F238E27FC236}">
                <a16:creationId xmlns:a16="http://schemas.microsoft.com/office/drawing/2014/main" id="{71DBD33A-65E8-B9CC-59AA-C65A6B37BEFB}"/>
              </a:ext>
            </a:extLst>
          </p:cNvPr>
          <p:cNvPicPr>
            <a:picLocks noChangeAspect="1"/>
          </p:cNvPicPr>
          <p:nvPr/>
        </p:nvPicPr>
        <p:blipFill>
          <a:blip r:embed="rId3"/>
          <a:stretch>
            <a:fillRect/>
          </a:stretch>
        </p:blipFill>
        <p:spPr>
          <a:xfrm>
            <a:off x="-11970" y="0"/>
            <a:ext cx="12203970" cy="6858000"/>
          </a:xfrm>
          <a:prstGeom prst="rect">
            <a:avLst/>
          </a:prstGeom>
        </p:spPr>
      </p:pic>
      <p:pic>
        <p:nvPicPr>
          <p:cNvPr id="5" name="Image 4">
            <a:extLst>
              <a:ext uri="{FF2B5EF4-FFF2-40B4-BE49-F238E27FC236}">
                <a16:creationId xmlns:a16="http://schemas.microsoft.com/office/drawing/2014/main" id="{1239D40C-86E2-4AAB-AD01-FE48188B14B3}"/>
              </a:ext>
            </a:extLst>
          </p:cNvPr>
          <p:cNvPicPr>
            <a:picLocks noChangeAspect="1"/>
          </p:cNvPicPr>
          <p:nvPr/>
        </p:nvPicPr>
        <p:blipFill>
          <a:blip r:embed="rId4"/>
          <a:srcRect/>
          <a:stretch/>
        </p:blipFill>
        <p:spPr>
          <a:xfrm>
            <a:off x="4487063" y="2423274"/>
            <a:ext cx="3594100" cy="1116916"/>
          </a:xfrm>
          <a:prstGeom prst="rect">
            <a:avLst/>
          </a:prstGeom>
        </p:spPr>
      </p:pic>
      <p:sp>
        <p:nvSpPr>
          <p:cNvPr id="6" name="ZoneTexte 5">
            <a:extLst>
              <a:ext uri="{FF2B5EF4-FFF2-40B4-BE49-F238E27FC236}">
                <a16:creationId xmlns:a16="http://schemas.microsoft.com/office/drawing/2014/main" id="{325DD421-B2F5-68D1-7BB9-D0D0E68DDA9F}"/>
              </a:ext>
            </a:extLst>
          </p:cNvPr>
          <p:cNvSpPr txBox="1"/>
          <p:nvPr/>
        </p:nvSpPr>
        <p:spPr>
          <a:xfrm>
            <a:off x="-11970" y="3914140"/>
            <a:ext cx="12192000" cy="1446550"/>
          </a:xfrm>
          <a:prstGeom prst="rect">
            <a:avLst/>
          </a:prstGeom>
          <a:noFill/>
        </p:spPr>
        <p:txBody>
          <a:bodyPr wrap="square">
            <a:spAutoFit/>
          </a:bodyPr>
          <a:lstStyle/>
          <a:p>
            <a:pPr lvl="0" algn="ctr"/>
            <a:r>
              <a:rPr lang="fr-FR" sz="3600" b="1" dirty="0">
                <a:solidFill>
                  <a:schemeClr val="bg1"/>
                </a:solidFill>
                <a:latin typeface="Roboto" panose="02000000000000000000" pitchFamily="2" charset="0"/>
                <a:ea typeface="Roboto" panose="02000000000000000000" pitchFamily="2" charset="0"/>
                <a:cs typeface="Roboto" panose="02000000000000000000" pitchFamily="2" charset="0"/>
              </a:rPr>
              <a:t>IA et Transformation Numérique</a:t>
            </a:r>
          </a:p>
          <a:p>
            <a:pPr lvl="0" algn="ctr"/>
            <a:r>
              <a:rPr lang="fr-FR" sz="3600" b="1" dirty="0">
                <a:solidFill>
                  <a:schemeClr val="bg1"/>
                </a:solidFill>
                <a:latin typeface="Roboto" panose="02000000000000000000" pitchFamily="2" charset="0"/>
                <a:ea typeface="Roboto" panose="02000000000000000000" pitchFamily="2" charset="0"/>
                <a:cs typeface="Roboto" panose="02000000000000000000" pitchFamily="2" charset="0"/>
              </a:rPr>
              <a:t>dans l’industrie</a:t>
            </a:r>
          </a:p>
          <a:p>
            <a:pPr lvl="0" algn="ctr"/>
            <a:endParaRPr lang="fr-FR" sz="1600" b="1"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407654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Apprentissage</a:t>
            </a:r>
          </a:p>
        </p:txBody>
      </p:sp>
      <p:sp>
        <p:nvSpPr>
          <p:cNvPr id="3" name="Espace réservé du contenu 2"/>
          <p:cNvSpPr>
            <a:spLocks noGrp="1"/>
          </p:cNvSpPr>
          <p:nvPr>
            <p:ph idx="1"/>
          </p:nvPr>
        </p:nvSpPr>
        <p:spPr>
          <a:xfrm>
            <a:off x="1213867" y="2031478"/>
            <a:ext cx="4262005" cy="3263504"/>
          </a:xfrm>
        </p:spPr>
        <p:txBody>
          <a:bodyPr>
            <a:normAutofit fontScale="85000" lnSpcReduction="10000"/>
          </a:bodyPr>
          <a:lstStyle/>
          <a:p>
            <a:r>
              <a:rPr lang="fr-FR" dirty="0"/>
              <a:t>En Machine Learning, l'idée est que l'algorithme construise une "représentation interne" tout seul </a:t>
            </a:r>
          </a:p>
          <a:p>
            <a:pPr lvl="1"/>
            <a:r>
              <a:rPr lang="fr-FR" dirty="0"/>
              <a:t>L’être humain est quasiment incapable d’écrire l’algorithme</a:t>
            </a:r>
          </a:p>
          <a:p>
            <a:r>
              <a:rPr lang="fr-FR" dirty="0"/>
              <a:t>Pour cela, il va d'abord falloir lui entrer un jeu de données d'exemples afin qu'il puisse s'entraîner</a:t>
            </a:r>
          </a:p>
          <a:p>
            <a:endParaRPr lang="fr-FR" dirty="0"/>
          </a:p>
        </p:txBody>
      </p:sp>
      <p:pic>
        <p:nvPicPr>
          <p:cNvPr id="5122" name="Picture 2" descr="MNIST - Lecture de la base de chiffres manuscrits | Intelligence  Artificielle">
            <a:extLst>
              <a:ext uri="{FF2B5EF4-FFF2-40B4-BE49-F238E27FC236}">
                <a16:creationId xmlns:a16="http://schemas.microsoft.com/office/drawing/2014/main" id="{1A4D7DB9-6909-4529-A857-5E2BF0ACA2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6050" y="2280915"/>
            <a:ext cx="4171950" cy="2764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9347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9D51E5-13D3-4051-959E-71DF6575790E}"/>
              </a:ext>
            </a:extLst>
          </p:cNvPr>
          <p:cNvSpPr>
            <a:spLocks noGrp="1"/>
          </p:cNvSpPr>
          <p:nvPr>
            <p:ph type="title"/>
          </p:nvPr>
        </p:nvSpPr>
        <p:spPr/>
        <p:txBody>
          <a:bodyPr/>
          <a:lstStyle/>
          <a:p>
            <a:r>
              <a:rPr lang="fr-FR" dirty="0"/>
              <a:t>Prédiction</a:t>
            </a:r>
          </a:p>
        </p:txBody>
      </p:sp>
      <p:sp>
        <p:nvSpPr>
          <p:cNvPr id="3" name="Espace réservé du contenu 2">
            <a:extLst>
              <a:ext uri="{FF2B5EF4-FFF2-40B4-BE49-F238E27FC236}">
                <a16:creationId xmlns:a16="http://schemas.microsoft.com/office/drawing/2014/main" id="{6AE44763-AE4C-46F7-BB16-F40FA40A1A9B}"/>
              </a:ext>
            </a:extLst>
          </p:cNvPr>
          <p:cNvSpPr>
            <a:spLocks noGrp="1"/>
          </p:cNvSpPr>
          <p:nvPr>
            <p:ph idx="1"/>
          </p:nvPr>
        </p:nvSpPr>
        <p:spPr/>
        <p:txBody>
          <a:bodyPr/>
          <a:lstStyle/>
          <a:p>
            <a:r>
              <a:rPr lang="fr-FR" dirty="0"/>
              <a:t>Une fois l'apprentissage effectué le modèle est capable d'effectuer des prédictions sur des nouvelles données</a:t>
            </a:r>
          </a:p>
        </p:txBody>
      </p:sp>
      <p:pic>
        <p:nvPicPr>
          <p:cNvPr id="4098" name="Picture 2" descr="Applied Sciences | Free Full-Text | A Survey of Handwritten Character  Recognition with MNIST and EMNIST | HTML">
            <a:extLst>
              <a:ext uri="{FF2B5EF4-FFF2-40B4-BE49-F238E27FC236}">
                <a16:creationId xmlns:a16="http://schemas.microsoft.com/office/drawing/2014/main" id="{FE728249-27BB-4C95-91AD-87A5086EAF7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72396" y="2947083"/>
            <a:ext cx="4847208" cy="2542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4465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Apprentissage non supervisé ou semi-supervisé</a:t>
            </a:r>
          </a:p>
        </p:txBody>
      </p:sp>
      <p:sp>
        <p:nvSpPr>
          <p:cNvPr id="3" name="Espace réservé du contenu 2"/>
          <p:cNvSpPr>
            <a:spLocks noGrp="1"/>
          </p:cNvSpPr>
          <p:nvPr>
            <p:ph idx="1"/>
          </p:nvPr>
        </p:nvSpPr>
        <p:spPr/>
        <p:txBody>
          <a:bodyPr/>
          <a:lstStyle/>
          <a:p>
            <a:r>
              <a:rPr lang="fr-FR" dirty="0"/>
              <a:t>Clustering</a:t>
            </a:r>
          </a:p>
          <a:p>
            <a:r>
              <a:rPr lang="fr-FR" dirty="0"/>
              <a:t>Regroupement en mesurant une "distance" entre des données</a:t>
            </a:r>
          </a:p>
          <a:p>
            <a:r>
              <a:rPr lang="fr-FR" dirty="0"/>
              <a:t>Par exemple :</a:t>
            </a:r>
          </a:p>
          <a:p>
            <a:pPr lvl="1"/>
            <a:r>
              <a:rPr lang="fr-FR" dirty="0"/>
              <a:t>"Il fait beau" est plus proche de "le temps est magnifique" que "il est beau"</a:t>
            </a:r>
          </a:p>
          <a:p>
            <a:r>
              <a:rPr lang="fr-FR" dirty="0"/>
              <a:t>Cas d'utilisation</a:t>
            </a:r>
          </a:p>
          <a:p>
            <a:pPr lvl="1"/>
            <a:r>
              <a:rPr lang="fr-FR" dirty="0"/>
              <a:t>Regrouper des images qui se ressemblent</a:t>
            </a:r>
          </a:p>
          <a:p>
            <a:pPr lvl="1"/>
            <a:r>
              <a:rPr lang="fr-FR" dirty="0"/>
              <a:t>Regrouper des signaux électromagnétiques qui se ressemblent</a:t>
            </a:r>
          </a:p>
          <a:p>
            <a:pPr lvl="1"/>
            <a:r>
              <a:rPr lang="fr-FR" dirty="0"/>
              <a:t>Regrouper des textes qui se ressemblent avec gestions des synonymes et des contextes</a:t>
            </a:r>
          </a:p>
        </p:txBody>
      </p:sp>
    </p:spTree>
    <p:extLst>
      <p:ext uri="{BB962C8B-B14F-4D97-AF65-F5344CB8AC3E}">
        <p14:creationId xmlns:p14="http://schemas.microsoft.com/office/powerpoint/2010/main" val="3823895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But</a:t>
            </a:r>
          </a:p>
        </p:txBody>
      </p:sp>
      <p:sp>
        <p:nvSpPr>
          <p:cNvPr id="3" name="Espace réservé du contenu 2"/>
          <p:cNvSpPr>
            <a:spLocks noGrp="1"/>
          </p:cNvSpPr>
          <p:nvPr>
            <p:ph idx="1"/>
          </p:nvPr>
        </p:nvSpPr>
        <p:spPr>
          <a:xfrm>
            <a:off x="2152650" y="2040037"/>
            <a:ext cx="7886700" cy="3263504"/>
          </a:xfrm>
        </p:spPr>
        <p:txBody>
          <a:bodyPr/>
          <a:lstStyle/>
          <a:p>
            <a:r>
              <a:rPr lang="fr-FR" dirty="0"/>
              <a:t>En Machine Learning, l'objectif est de trouver un modèle mathématique du phénomène à l'origine des données par apprentissage</a:t>
            </a:r>
          </a:p>
        </p:txBody>
      </p:sp>
      <p:pic>
        <p:nvPicPr>
          <p:cNvPr id="1026" name="Picture 2" descr="Machine learning en E-commerce : une expérience client optimale - Arkheus">
            <a:extLst>
              <a:ext uri="{FF2B5EF4-FFF2-40B4-BE49-F238E27FC236}">
                <a16:creationId xmlns:a16="http://schemas.microsoft.com/office/drawing/2014/main" id="{AB55968D-DE43-4613-BCDF-B4584C3687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9816" y="3501009"/>
            <a:ext cx="3515592" cy="2487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926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8B347E-A3C6-4FD1-B000-9BF2AD49E8CA}"/>
              </a:ext>
            </a:extLst>
          </p:cNvPr>
          <p:cNvSpPr>
            <a:spLocks noGrp="1"/>
          </p:cNvSpPr>
          <p:nvPr>
            <p:ph type="title"/>
          </p:nvPr>
        </p:nvSpPr>
        <p:spPr/>
        <p:txBody>
          <a:bodyPr/>
          <a:lstStyle/>
          <a:p>
            <a:r>
              <a:rPr lang="fr-FR" dirty="0"/>
              <a:t>Les langages et </a:t>
            </a:r>
            <a:r>
              <a:rPr lang="fr-FR" dirty="0" err="1"/>
              <a:t>Frameworks</a:t>
            </a:r>
            <a:endParaRPr lang="fr-FR" dirty="0"/>
          </a:p>
        </p:txBody>
      </p:sp>
      <p:pic>
        <p:nvPicPr>
          <p:cNvPr id="6" name="Picture 2" descr="Python et intelligence artificielle">
            <a:extLst>
              <a:ext uri="{FF2B5EF4-FFF2-40B4-BE49-F238E27FC236}">
                <a16:creationId xmlns:a16="http://schemas.microsoft.com/office/drawing/2014/main" id="{FB769AA8-F524-42F6-A99C-EBEF407B4F9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14681" y="3015391"/>
            <a:ext cx="3671455" cy="19899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TensorFlow — Wikipédia">
            <a:extLst>
              <a:ext uri="{FF2B5EF4-FFF2-40B4-BE49-F238E27FC236}">
                <a16:creationId xmlns:a16="http://schemas.microsoft.com/office/drawing/2014/main" id="{7B92E35F-DA87-4345-A44E-D4B0F99773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1541" y="1873857"/>
            <a:ext cx="1304594" cy="1087161"/>
          </a:xfrm>
          <a:prstGeom prst="rect">
            <a:avLst/>
          </a:prstGeom>
          <a:noFill/>
          <a:extLst>
            <a:ext uri="{909E8E84-426E-40DD-AFC4-6F175D3DCCD1}">
              <a14:hiddenFill xmlns:a14="http://schemas.microsoft.com/office/drawing/2010/main">
                <a:solidFill>
                  <a:srgbClr val="FFFFFF"/>
                </a:solidFill>
              </a14:hiddenFill>
            </a:ext>
          </a:extLst>
        </p:spPr>
      </p:pic>
      <p:sp>
        <p:nvSpPr>
          <p:cNvPr id="9" name="Espace réservé du contenu 2">
            <a:extLst>
              <a:ext uri="{FF2B5EF4-FFF2-40B4-BE49-F238E27FC236}">
                <a16:creationId xmlns:a16="http://schemas.microsoft.com/office/drawing/2014/main" id="{C4E86258-C244-48B5-ADC8-901B50E0DF47}"/>
              </a:ext>
            </a:extLst>
          </p:cNvPr>
          <p:cNvSpPr txBox="1">
            <a:spLocks/>
          </p:cNvSpPr>
          <p:nvPr/>
        </p:nvSpPr>
        <p:spPr>
          <a:xfrm>
            <a:off x="743712" y="1536192"/>
            <a:ext cx="5667870" cy="40956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dirty="0"/>
              <a:t>Apprentissage</a:t>
            </a:r>
          </a:p>
          <a:p>
            <a:pPr lvl="1"/>
            <a:r>
              <a:rPr lang="fr-FR" sz="2100" dirty="0"/>
              <a:t>Python</a:t>
            </a:r>
          </a:p>
          <a:p>
            <a:pPr lvl="1"/>
            <a:r>
              <a:rPr lang="fr-FR" sz="2100" dirty="0" err="1"/>
              <a:t>Scikit-learn</a:t>
            </a:r>
            <a:endParaRPr lang="fr-FR" sz="2100" dirty="0"/>
          </a:p>
          <a:p>
            <a:pPr lvl="2"/>
            <a:r>
              <a:rPr lang="fr-FR" sz="1500" dirty="0"/>
              <a:t>INRIA et Télécom ParisTech</a:t>
            </a:r>
          </a:p>
          <a:p>
            <a:pPr lvl="1"/>
            <a:r>
              <a:rPr lang="fr-FR" sz="2100" dirty="0" err="1"/>
              <a:t>TensorFlow</a:t>
            </a:r>
            <a:endParaRPr lang="fr-FR" sz="2100" dirty="0"/>
          </a:p>
          <a:p>
            <a:pPr lvl="2"/>
            <a:r>
              <a:rPr lang="fr-FR" sz="1500" dirty="0"/>
              <a:t>Google</a:t>
            </a:r>
          </a:p>
          <a:p>
            <a:pPr lvl="1"/>
            <a:r>
              <a:rPr lang="fr-FR" sz="1800" dirty="0"/>
              <a:t>Matlab, SAS, </a:t>
            </a:r>
            <a:r>
              <a:rPr lang="fr-FR" sz="1800" dirty="0" err="1"/>
              <a:t>PyTorch</a:t>
            </a:r>
            <a:r>
              <a:rPr lang="fr-FR" sz="1800" dirty="0"/>
              <a:t>, R, …</a:t>
            </a:r>
          </a:p>
          <a:p>
            <a:r>
              <a:rPr lang="fr-FR" sz="2400" dirty="0"/>
              <a:t>Prédiction</a:t>
            </a:r>
          </a:p>
          <a:p>
            <a:pPr lvl="1"/>
            <a:r>
              <a:rPr lang="fr-FR" sz="1800" dirty="0"/>
              <a:t>N'importe quel langage !</a:t>
            </a:r>
          </a:p>
          <a:p>
            <a:pPr lvl="1"/>
            <a:r>
              <a:rPr lang="fr-FR" sz="1800" dirty="0"/>
              <a:t>Embarqué : C++, JS, …</a:t>
            </a:r>
          </a:p>
          <a:p>
            <a:pPr lvl="1"/>
            <a:endParaRPr lang="fr-FR" sz="1500" dirty="0"/>
          </a:p>
        </p:txBody>
      </p:sp>
      <p:pic>
        <p:nvPicPr>
          <p:cNvPr id="11" name="Image 10">
            <a:extLst>
              <a:ext uri="{FF2B5EF4-FFF2-40B4-BE49-F238E27FC236}">
                <a16:creationId xmlns:a16="http://schemas.microsoft.com/office/drawing/2014/main" id="{E2C0264F-CF05-444C-A3C0-924199BBFEB2}"/>
              </a:ext>
            </a:extLst>
          </p:cNvPr>
          <p:cNvPicPr>
            <a:picLocks noChangeAspect="1"/>
          </p:cNvPicPr>
          <p:nvPr/>
        </p:nvPicPr>
        <p:blipFill>
          <a:blip r:embed="rId4"/>
          <a:stretch>
            <a:fillRect/>
          </a:stretch>
        </p:blipFill>
        <p:spPr>
          <a:xfrm>
            <a:off x="6714679" y="1873856"/>
            <a:ext cx="2300288" cy="571500"/>
          </a:xfrm>
          <a:prstGeom prst="rect">
            <a:avLst/>
          </a:prstGeom>
        </p:spPr>
      </p:pic>
    </p:spTree>
    <p:extLst>
      <p:ext uri="{BB962C8B-B14F-4D97-AF65-F5344CB8AC3E}">
        <p14:creationId xmlns:p14="http://schemas.microsoft.com/office/powerpoint/2010/main" val="3605670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89BEBE-6249-4EE9-A3DE-988A6532E15C}"/>
              </a:ext>
            </a:extLst>
          </p:cNvPr>
          <p:cNvSpPr>
            <a:spLocks noGrp="1"/>
          </p:cNvSpPr>
          <p:nvPr>
            <p:ph type="title"/>
          </p:nvPr>
        </p:nvSpPr>
        <p:spPr/>
        <p:txBody>
          <a:bodyPr/>
          <a:lstStyle/>
          <a:p>
            <a:r>
              <a:rPr lang="fr-FR" dirty="0"/>
              <a:t>Les </a:t>
            </a:r>
            <a:r>
              <a:rPr lang="fr-FR" dirty="0" err="1"/>
              <a:t>Frameworks</a:t>
            </a:r>
            <a:r>
              <a:rPr lang="fr-FR" dirty="0"/>
              <a:t> ML et DL en 2021</a:t>
            </a:r>
          </a:p>
        </p:txBody>
      </p:sp>
      <p:pic>
        <p:nvPicPr>
          <p:cNvPr id="3" name="Picture 4" descr="TensorFlow — Wikipédia">
            <a:extLst>
              <a:ext uri="{FF2B5EF4-FFF2-40B4-BE49-F238E27FC236}">
                <a16:creationId xmlns:a16="http://schemas.microsoft.com/office/drawing/2014/main" id="{C4B0032F-A73B-40A0-917F-E14A99B3F9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1934" y="2089517"/>
            <a:ext cx="1304594" cy="108716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op Machine Learning Frameworks used by Data Scientists | by Benedict Neo |  bitgrit Data Science Publication | Medium">
            <a:extLst>
              <a:ext uri="{FF2B5EF4-FFF2-40B4-BE49-F238E27FC236}">
                <a16:creationId xmlns:a16="http://schemas.microsoft.com/office/drawing/2014/main" id="{7F4D62C2-CA15-C206-7AD6-82EA87BB5C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59788"/>
            <a:ext cx="13301472" cy="8134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904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B2E7CB-9C6B-7B84-4814-3ED96BF7D523}"/>
              </a:ext>
            </a:extLst>
          </p:cNvPr>
          <p:cNvSpPr>
            <a:spLocks noGrp="1"/>
          </p:cNvSpPr>
          <p:nvPr>
            <p:ph type="title"/>
          </p:nvPr>
        </p:nvSpPr>
        <p:spPr>
          <a:xfrm>
            <a:off x="838200" y="365125"/>
            <a:ext cx="10515600" cy="5459942"/>
          </a:xfrm>
        </p:spPr>
        <p:txBody>
          <a:bodyPr/>
          <a:lstStyle/>
          <a:p>
            <a:r>
              <a:rPr lang="fr-FR" dirty="0"/>
              <a:t>f(x) = </a:t>
            </a:r>
            <a:r>
              <a:rPr lang="fr-FR" dirty="0" err="1"/>
              <a:t>ax</a:t>
            </a:r>
            <a:r>
              <a:rPr lang="fr-FR" dirty="0"/>
              <a:t> + b</a:t>
            </a:r>
            <a:br>
              <a:rPr lang="fr-FR" dirty="0"/>
            </a:br>
            <a:r>
              <a:rPr lang="fr-FR" dirty="0"/>
              <a:t>Modèle = f</a:t>
            </a:r>
            <a:br>
              <a:rPr lang="fr-FR" dirty="0"/>
            </a:br>
            <a:r>
              <a:rPr lang="fr-FR" dirty="0"/>
              <a:t>2 poids = inconnues = a et b</a:t>
            </a:r>
            <a:br>
              <a:rPr lang="fr-FR" dirty="0"/>
            </a:br>
            <a:r>
              <a:rPr lang="fr-FR" dirty="0"/>
              <a:t>Trouver les poids automatiquement</a:t>
            </a:r>
            <a:br>
              <a:rPr lang="fr-FR" dirty="0"/>
            </a:br>
            <a:endParaRPr lang="fr-FR" dirty="0"/>
          </a:p>
        </p:txBody>
      </p:sp>
    </p:spTree>
    <p:extLst>
      <p:ext uri="{BB962C8B-B14F-4D97-AF65-F5344CB8AC3E}">
        <p14:creationId xmlns:p14="http://schemas.microsoft.com/office/powerpoint/2010/main" val="3717317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Deep</a:t>
            </a:r>
            <a:r>
              <a:rPr lang="fr-FR" dirty="0"/>
              <a:t> Learning</a:t>
            </a:r>
          </a:p>
        </p:txBody>
      </p:sp>
      <p:sp>
        <p:nvSpPr>
          <p:cNvPr id="3" name="Espace réservé du contenu 2"/>
          <p:cNvSpPr>
            <a:spLocks noGrp="1"/>
          </p:cNvSpPr>
          <p:nvPr>
            <p:ph idx="1"/>
          </p:nvPr>
        </p:nvSpPr>
        <p:spPr/>
        <p:txBody>
          <a:bodyPr/>
          <a:lstStyle/>
          <a:p>
            <a:r>
              <a:rPr lang="fr-FR" dirty="0"/>
              <a:t>Le </a:t>
            </a:r>
            <a:r>
              <a:rPr lang="fr-FR" dirty="0" err="1"/>
              <a:t>deep</a:t>
            </a:r>
            <a:r>
              <a:rPr lang="fr-FR" dirty="0"/>
              <a:t> </a:t>
            </a:r>
            <a:r>
              <a:rPr lang="fr-FR" dirty="0" err="1"/>
              <a:t>learning</a:t>
            </a:r>
            <a:r>
              <a:rPr lang="fr-FR" dirty="0"/>
              <a:t> est un ensemble de méthodes d'apprentissage automatique tentant de modéliser avec un haut niveau d’abstraction des données grâce à des architectures articulées de différentes transformations </a:t>
            </a:r>
            <a:r>
              <a:rPr lang="fr-FR"/>
              <a:t>non linéaires</a:t>
            </a:r>
          </a:p>
          <a:p>
            <a:pPr lvl="1"/>
            <a:r>
              <a:rPr lang="fr-FR"/>
              <a:t>Ces </a:t>
            </a:r>
            <a:r>
              <a:rPr lang="fr-FR" dirty="0"/>
              <a:t>techniques ont permis des progrès importants et rapides dans les domaines de l'analyse du signal sonore ou visuel et notamment de la reconnaissance faciale, de la reconnaissance vocale, de la vision par ordinateur, du traitement automatisé du langage</a:t>
            </a:r>
          </a:p>
        </p:txBody>
      </p:sp>
    </p:spTree>
    <p:extLst>
      <p:ext uri="{BB962C8B-B14F-4D97-AF65-F5344CB8AC3E}">
        <p14:creationId xmlns:p14="http://schemas.microsoft.com/office/powerpoint/2010/main" val="3554226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Neurone</a:t>
            </a:r>
          </a:p>
        </p:txBody>
      </p:sp>
      <p:sp>
        <p:nvSpPr>
          <p:cNvPr id="3" name="Espace réservé du contenu 2"/>
          <p:cNvSpPr>
            <a:spLocks noGrp="1"/>
          </p:cNvSpPr>
          <p:nvPr>
            <p:ph idx="1"/>
          </p:nvPr>
        </p:nvSpPr>
        <p:spPr/>
        <p:txBody>
          <a:bodyPr/>
          <a:lstStyle/>
          <a:p>
            <a:r>
              <a:rPr lang="fr-FR" dirty="0"/>
              <a:t>En biologie un neurone est une cellule connectée à d’autre neurones qui a la faculté de laisser passer ou non un courant électrique</a:t>
            </a:r>
          </a:p>
          <a:p>
            <a:pPr lvl="1"/>
            <a:r>
              <a:rPr lang="fr-FR" dirty="0"/>
              <a:t>Sa modélisation mathématique est appelée perceptron</a:t>
            </a:r>
          </a:p>
          <a:p>
            <a:endParaRPr lang="fr-FR" dirty="0"/>
          </a:p>
        </p:txBody>
      </p:sp>
      <p:pic>
        <p:nvPicPr>
          <p:cNvPr id="6146" name="Picture 2" descr="RÃ©sultat de recherche d'images pour &quot;neuron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1784" y="3429000"/>
            <a:ext cx="5184576" cy="2912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87193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Neurone</a:t>
            </a:r>
          </a:p>
        </p:txBody>
      </p:sp>
      <p:sp>
        <p:nvSpPr>
          <p:cNvPr id="3" name="Espace réservé du contenu 2"/>
          <p:cNvSpPr>
            <a:spLocks noGrp="1"/>
          </p:cNvSpPr>
          <p:nvPr>
            <p:ph idx="1"/>
          </p:nvPr>
        </p:nvSpPr>
        <p:spPr/>
        <p:txBody>
          <a:bodyPr/>
          <a:lstStyle/>
          <a:p>
            <a:r>
              <a:rPr lang="fr-FR" dirty="0"/>
              <a:t>Un neurone possède plusieurs entrées (ix), une sortie (o), un seuil et une fonction d’activation (f)</a:t>
            </a:r>
          </a:p>
          <a:p>
            <a:r>
              <a:rPr lang="fr-FR" dirty="0"/>
              <a:t>Chaque entrée possède un poids (</a:t>
            </a:r>
            <a:r>
              <a:rPr lang="fr-FR" dirty="0" err="1"/>
              <a:t>Wx</a:t>
            </a:r>
            <a:r>
              <a:rPr lang="fr-FR" dirty="0"/>
              <a:t>)</a:t>
            </a:r>
          </a:p>
          <a:p>
            <a:endParaRPr lang="fr-FR" dirty="0"/>
          </a:p>
        </p:txBody>
      </p:sp>
      <p:pic>
        <p:nvPicPr>
          <p:cNvPr id="1026" name="Picture 2" descr="Schéma d'un perceptron à n entré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0474" y="2719205"/>
            <a:ext cx="5640561" cy="3990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97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93FC0D0-990A-1CBF-C46E-A7B044340CCE}"/>
              </a:ext>
            </a:extLst>
          </p:cNvPr>
          <p:cNvSpPr/>
          <p:nvPr/>
        </p:nvSpPr>
        <p:spPr>
          <a:xfrm>
            <a:off x="0" y="0"/>
            <a:ext cx="12192000" cy="6858000"/>
          </a:xfrm>
          <a:prstGeom prst="rect">
            <a:avLst/>
          </a:prstGeom>
          <a:gradFill flip="none" rotWithShape="1">
            <a:gsLst>
              <a:gs pos="31000">
                <a:srgbClr val="021023"/>
              </a:gs>
              <a:gs pos="98000">
                <a:srgbClr val="FF3000"/>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pic>
        <p:nvPicPr>
          <p:cNvPr id="22" name="Image 21" descr="Une image contenant léger&#10;&#10;Description générée automatiquement avec une confiance moyenne">
            <a:extLst>
              <a:ext uri="{FF2B5EF4-FFF2-40B4-BE49-F238E27FC236}">
                <a16:creationId xmlns:a16="http://schemas.microsoft.com/office/drawing/2014/main" id="{92A6375C-B15E-1064-F9D7-61265380D9EC}"/>
              </a:ext>
            </a:extLst>
          </p:cNvPr>
          <p:cNvPicPr>
            <a:picLocks noChangeAspect="1"/>
          </p:cNvPicPr>
          <p:nvPr/>
        </p:nvPicPr>
        <p:blipFill>
          <a:blip r:embed="rId3">
            <a:alphaModFix amt="41000"/>
            <a:extLst>
              <a:ext uri="{BEBA8EAE-BF5A-486C-A8C5-ECC9F3942E4B}">
                <a14:imgProps xmlns:a14="http://schemas.microsoft.com/office/drawing/2010/main">
                  <a14:imgLayer r:embed="rId4">
                    <a14:imgEffect>
                      <a14:sharpenSoften amount="100000"/>
                    </a14:imgEffect>
                    <a14:imgEffect>
                      <a14:colorTemperature colorTemp="8433"/>
                    </a14:imgEffect>
                    <a14:imgEffect>
                      <a14:saturation sat="300000"/>
                    </a14:imgEffect>
                    <a14:imgEffect>
                      <a14:brightnessContrast bright="-28000"/>
                    </a14:imgEffect>
                  </a14:imgLayer>
                </a14:imgProps>
              </a:ext>
              <a:ext uri="{28A0092B-C50C-407E-A947-70E740481C1C}">
                <a14:useLocalDpi xmlns:a14="http://schemas.microsoft.com/office/drawing/2010/main"/>
              </a:ext>
            </a:extLst>
          </a:blip>
          <a:stretch>
            <a:fillRect/>
          </a:stretch>
        </p:blipFill>
        <p:spPr>
          <a:xfrm>
            <a:off x="0" y="9"/>
            <a:ext cx="12219695" cy="7239917"/>
          </a:xfrm>
          <a:prstGeom prst="rect">
            <a:avLst/>
          </a:prstGeom>
        </p:spPr>
      </p:pic>
      <p:sp>
        <p:nvSpPr>
          <p:cNvPr id="3" name="Espace réservé de la date 2">
            <a:extLst>
              <a:ext uri="{FF2B5EF4-FFF2-40B4-BE49-F238E27FC236}">
                <a16:creationId xmlns:a16="http://schemas.microsoft.com/office/drawing/2014/main" id="{EBA57A23-E311-987A-8FC1-41778B3B80BA}"/>
              </a:ext>
            </a:extLst>
          </p:cNvPr>
          <p:cNvSpPr>
            <a:spLocks noGrp="1"/>
          </p:cNvSpPr>
          <p:nvPr>
            <p:ph type="dt" sz="half" idx="10"/>
          </p:nvPr>
        </p:nvSpPr>
        <p:spPr/>
        <p:txBody>
          <a:bodyPr/>
          <a:lstStyle/>
          <a:p>
            <a:fld id="{DEB5EAC5-FED2-0F4D-A6F7-3211A46B514D}" type="datetime1">
              <a:rPr lang="fr-FR" smtClean="0"/>
              <a:t>07/06/2024</a:t>
            </a:fld>
            <a:endParaRPr lang="fr-FR"/>
          </a:p>
        </p:txBody>
      </p:sp>
      <p:sp>
        <p:nvSpPr>
          <p:cNvPr id="4" name="Espace réservé du pied de page 3">
            <a:extLst>
              <a:ext uri="{FF2B5EF4-FFF2-40B4-BE49-F238E27FC236}">
                <a16:creationId xmlns:a16="http://schemas.microsoft.com/office/drawing/2014/main" id="{15D285F1-06AA-56B9-04BA-E2D971CA6A39}"/>
              </a:ext>
            </a:extLst>
          </p:cNvPr>
          <p:cNvSpPr>
            <a:spLocks noGrp="1"/>
          </p:cNvSpPr>
          <p:nvPr>
            <p:ph type="ftr" sz="quarter" idx="11"/>
          </p:nvPr>
        </p:nvSpPr>
        <p:spPr/>
        <p:txBody>
          <a:bodyPr/>
          <a:lstStyle/>
          <a:p>
            <a:r>
              <a:rPr lang="fr-FR"/>
              <a:t>© Sparks   I   tous droits réservés</a:t>
            </a:r>
          </a:p>
        </p:txBody>
      </p:sp>
      <p:sp>
        <p:nvSpPr>
          <p:cNvPr id="5" name="Espace réservé du numéro de diapositive 4">
            <a:extLst>
              <a:ext uri="{FF2B5EF4-FFF2-40B4-BE49-F238E27FC236}">
                <a16:creationId xmlns:a16="http://schemas.microsoft.com/office/drawing/2014/main" id="{63739CE1-B7A1-AEB6-6B4C-570DDFCF0756}"/>
              </a:ext>
            </a:extLst>
          </p:cNvPr>
          <p:cNvSpPr>
            <a:spLocks noGrp="1"/>
          </p:cNvSpPr>
          <p:nvPr>
            <p:ph type="sldNum" sz="quarter" idx="12"/>
          </p:nvPr>
        </p:nvSpPr>
        <p:spPr/>
        <p:txBody>
          <a:bodyPr/>
          <a:lstStyle/>
          <a:p>
            <a:fld id="{D4EA2EDC-6062-D842-8FA9-4F754D9FE0EF}" type="slidenum">
              <a:rPr lang="fr-FR" smtClean="0"/>
              <a:t>2</a:t>
            </a:fld>
            <a:endParaRPr lang="fr-FR"/>
          </a:p>
        </p:txBody>
      </p:sp>
      <p:sp>
        <p:nvSpPr>
          <p:cNvPr id="8" name="Titre 1">
            <a:extLst>
              <a:ext uri="{FF2B5EF4-FFF2-40B4-BE49-F238E27FC236}">
                <a16:creationId xmlns:a16="http://schemas.microsoft.com/office/drawing/2014/main" id="{B0052F7F-5632-0A98-45A9-E8501398CBE8}"/>
              </a:ext>
            </a:extLst>
          </p:cNvPr>
          <p:cNvSpPr txBox="1">
            <a:spLocks/>
          </p:cNvSpPr>
          <p:nvPr/>
        </p:nvSpPr>
        <p:spPr>
          <a:xfrm>
            <a:off x="273723" y="-7087"/>
            <a:ext cx="8318500" cy="107000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fr-FR" sz="2400"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p:txBody>
      </p:sp>
      <p:pic>
        <p:nvPicPr>
          <p:cNvPr id="9" name="Image 8" descr="Une image contenant créativité, art&#10;&#10;Description générée automatiquement">
            <a:extLst>
              <a:ext uri="{FF2B5EF4-FFF2-40B4-BE49-F238E27FC236}">
                <a16:creationId xmlns:a16="http://schemas.microsoft.com/office/drawing/2014/main" id="{45BDEAC2-82D1-BCE3-D7E9-BEBF6690B71F}"/>
              </a:ext>
            </a:extLst>
          </p:cNvPr>
          <p:cNvPicPr>
            <a:picLocks noChangeAspect="1"/>
          </p:cNvPicPr>
          <p:nvPr/>
        </p:nvPicPr>
        <p:blipFill>
          <a:blip r:embed="rId5"/>
          <a:stretch>
            <a:fillRect/>
          </a:stretch>
        </p:blipFill>
        <p:spPr>
          <a:xfrm>
            <a:off x="-258092" y="187262"/>
            <a:ext cx="516183" cy="659164"/>
          </a:xfrm>
          <a:prstGeom prst="rect">
            <a:avLst/>
          </a:prstGeom>
        </p:spPr>
      </p:pic>
      <p:sp>
        <p:nvSpPr>
          <p:cNvPr id="2" name="ZoneTexte 1">
            <a:extLst>
              <a:ext uri="{FF2B5EF4-FFF2-40B4-BE49-F238E27FC236}">
                <a16:creationId xmlns:a16="http://schemas.microsoft.com/office/drawing/2014/main" id="{04B1A5E2-BC6C-50C0-0EA6-AFE07B2963EF}"/>
              </a:ext>
            </a:extLst>
          </p:cNvPr>
          <p:cNvSpPr txBox="1"/>
          <p:nvPr/>
        </p:nvSpPr>
        <p:spPr>
          <a:xfrm>
            <a:off x="0" y="2307794"/>
            <a:ext cx="12219695" cy="1754326"/>
          </a:xfrm>
          <a:prstGeom prst="rect">
            <a:avLst/>
          </a:prstGeom>
          <a:noFill/>
        </p:spPr>
        <p:txBody>
          <a:bodyPr wrap="square">
            <a:spAutoFit/>
          </a:bodyPr>
          <a:lstStyle/>
          <a:p>
            <a:pPr algn="ctr" rtl="0" fontAlgn="base"/>
            <a:r>
              <a:rPr lang="fr-FR" sz="2800" b="1" i="0" u="none" strike="noStrike" dirty="0">
                <a:solidFill>
                  <a:schemeClr val="bg1"/>
                </a:solidFill>
                <a:effectLst/>
                <a:latin typeface="Roboto" panose="02000000000000000000" pitchFamily="2" charset="0"/>
              </a:rPr>
              <a:t>IA  </a:t>
            </a:r>
          </a:p>
          <a:p>
            <a:pPr algn="ctr" rtl="0" fontAlgn="base"/>
            <a:endParaRPr lang="en-US" sz="8000" b="0" i="0" dirty="0">
              <a:solidFill>
                <a:schemeClr val="bg1"/>
              </a:solidFill>
              <a:effectLst/>
              <a:latin typeface="Segoe UI" panose="020B0502040204020203" pitchFamily="34" charset="0"/>
            </a:endParaRPr>
          </a:p>
        </p:txBody>
      </p:sp>
    </p:spTree>
    <p:extLst>
      <p:ext uri="{BB962C8B-B14F-4D97-AF65-F5344CB8AC3E}">
        <p14:creationId xmlns:p14="http://schemas.microsoft.com/office/powerpoint/2010/main" val="2318274632"/>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Réseaux</a:t>
            </a:r>
          </a:p>
        </p:txBody>
      </p:sp>
      <p:sp>
        <p:nvSpPr>
          <p:cNvPr id="3" name="Espace réservé du contenu 2"/>
          <p:cNvSpPr>
            <a:spLocks noGrp="1"/>
          </p:cNvSpPr>
          <p:nvPr>
            <p:ph idx="1"/>
          </p:nvPr>
        </p:nvSpPr>
        <p:spPr/>
        <p:txBody>
          <a:bodyPr/>
          <a:lstStyle/>
          <a:p>
            <a:r>
              <a:rPr lang="fr-FR" dirty="0"/>
              <a:t>Les neurones peuvent être mis en réseaux</a:t>
            </a:r>
          </a:p>
          <a:p>
            <a:pPr lvl="1"/>
            <a:r>
              <a:rPr lang="fr-FR" dirty="0"/>
              <a:t>En couche (MLP)</a:t>
            </a:r>
          </a:p>
          <a:p>
            <a:pPr lvl="1"/>
            <a:r>
              <a:rPr lang="fr-FR" dirty="0"/>
              <a:t>Poids multiples</a:t>
            </a:r>
          </a:p>
          <a:p>
            <a:r>
              <a:rPr lang="fr-FR" dirty="0"/>
              <a:t>Très couteux</a:t>
            </a:r>
          </a:p>
          <a:p>
            <a:pPr lvl="1"/>
            <a:r>
              <a:rPr lang="fr-FR" dirty="0"/>
              <a:t>Mais donne de très bons résultats</a:t>
            </a:r>
          </a:p>
          <a:p>
            <a:pPr lvl="1"/>
            <a:r>
              <a:rPr lang="fr-FR" dirty="0"/>
              <a:t>Maitrise l’addition sur 4 bits avec 10 neurones et 10000 itérations</a:t>
            </a:r>
          </a:p>
          <a:p>
            <a:r>
              <a:rPr lang="fr-FR" dirty="0" err="1"/>
              <a:t>Backpropagation</a:t>
            </a:r>
            <a:r>
              <a:rPr lang="fr-FR" dirty="0"/>
              <a:t> complexe</a:t>
            </a:r>
          </a:p>
        </p:txBody>
      </p:sp>
      <p:pic>
        <p:nvPicPr>
          <p:cNvPr id="3074" name="Picture 2" descr="../_images/multilayerperceptron_networ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40216" y="1930342"/>
            <a:ext cx="2088232" cy="2269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0727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Workflow</a:t>
            </a:r>
          </a:p>
        </p:txBody>
      </p:sp>
      <p:pic>
        <p:nvPicPr>
          <p:cNvPr id="1026" name="Picture 2" descr="Cycle de travail du data scientist - en.wikipedia.org/wiki/Data_science poue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08961" y="1338481"/>
            <a:ext cx="6718936" cy="5039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78283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BADE81-96B1-1054-A0E8-BDF6D81D216B}"/>
              </a:ext>
            </a:extLst>
          </p:cNvPr>
          <p:cNvSpPr>
            <a:spLocks noGrp="1"/>
          </p:cNvSpPr>
          <p:nvPr>
            <p:ph type="title"/>
          </p:nvPr>
        </p:nvSpPr>
        <p:spPr/>
        <p:txBody>
          <a:bodyPr/>
          <a:lstStyle/>
          <a:p>
            <a:r>
              <a:rPr lang="fr-FR" dirty="0"/>
              <a:t>Recueil des données</a:t>
            </a:r>
          </a:p>
        </p:txBody>
      </p:sp>
      <p:sp>
        <p:nvSpPr>
          <p:cNvPr id="3" name="Espace réservé du contenu 2">
            <a:extLst>
              <a:ext uri="{FF2B5EF4-FFF2-40B4-BE49-F238E27FC236}">
                <a16:creationId xmlns:a16="http://schemas.microsoft.com/office/drawing/2014/main" id="{8FCDE6DE-1C41-6938-2F22-19D9EE7EA0F4}"/>
              </a:ext>
            </a:extLst>
          </p:cNvPr>
          <p:cNvSpPr>
            <a:spLocks noGrp="1"/>
          </p:cNvSpPr>
          <p:nvPr>
            <p:ph idx="1"/>
          </p:nvPr>
        </p:nvSpPr>
        <p:spPr/>
        <p:txBody>
          <a:bodyPr/>
          <a:lstStyle/>
          <a:p>
            <a:r>
              <a:rPr lang="fr-FR" dirty="0"/>
              <a:t>La phase initiale consiste à recueillir les données brutes</a:t>
            </a:r>
          </a:p>
          <a:p>
            <a:r>
              <a:rPr lang="fr-FR" dirty="0"/>
              <a:t>Puis ensuite de les nettoyer</a:t>
            </a:r>
          </a:p>
        </p:txBody>
      </p:sp>
    </p:spTree>
    <p:extLst>
      <p:ext uri="{BB962C8B-B14F-4D97-AF65-F5344CB8AC3E}">
        <p14:creationId xmlns:p14="http://schemas.microsoft.com/office/powerpoint/2010/main" val="2934571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CE8E8F-5715-5783-5BFC-E0889C245933}"/>
              </a:ext>
            </a:extLst>
          </p:cNvPr>
          <p:cNvSpPr>
            <a:spLocks noGrp="1"/>
          </p:cNvSpPr>
          <p:nvPr>
            <p:ph type="title"/>
          </p:nvPr>
        </p:nvSpPr>
        <p:spPr/>
        <p:txBody>
          <a:bodyPr/>
          <a:lstStyle/>
          <a:p>
            <a:r>
              <a:rPr lang="fr-FR" dirty="0"/>
              <a:t>Analyse</a:t>
            </a:r>
          </a:p>
        </p:txBody>
      </p:sp>
      <p:sp>
        <p:nvSpPr>
          <p:cNvPr id="3" name="Espace réservé du contenu 2">
            <a:extLst>
              <a:ext uri="{FF2B5EF4-FFF2-40B4-BE49-F238E27FC236}">
                <a16:creationId xmlns:a16="http://schemas.microsoft.com/office/drawing/2014/main" id="{40BAE4E8-C46C-1612-D06A-AA82B8DEAE64}"/>
              </a:ext>
            </a:extLst>
          </p:cNvPr>
          <p:cNvSpPr>
            <a:spLocks noGrp="1"/>
          </p:cNvSpPr>
          <p:nvPr>
            <p:ph idx="1"/>
          </p:nvPr>
        </p:nvSpPr>
        <p:spPr/>
        <p:txBody>
          <a:bodyPr/>
          <a:lstStyle/>
          <a:p>
            <a:r>
              <a:rPr lang="fr-FR" dirty="0"/>
              <a:t>Ensuite il faut comprendre les données</a:t>
            </a:r>
          </a:p>
          <a:p>
            <a:r>
              <a:rPr lang="fr-FR" dirty="0"/>
              <a:t>Par des graphiques</a:t>
            </a:r>
          </a:p>
          <a:p>
            <a:pPr lvl="1"/>
            <a:r>
              <a:rPr lang="fr-FR" dirty="0" err="1"/>
              <a:t>Matplotlib</a:t>
            </a:r>
            <a:r>
              <a:rPr lang="fr-FR" dirty="0"/>
              <a:t>, </a:t>
            </a:r>
            <a:r>
              <a:rPr lang="fr-FR" dirty="0" err="1"/>
              <a:t>PowerBI</a:t>
            </a:r>
            <a:endParaRPr lang="fr-FR" dirty="0"/>
          </a:p>
          <a:p>
            <a:r>
              <a:rPr lang="fr-FR" dirty="0"/>
              <a:t>Avoir un expert métier pour nous accompagner</a:t>
            </a:r>
          </a:p>
          <a:p>
            <a:endParaRPr lang="fr-FR" dirty="0"/>
          </a:p>
        </p:txBody>
      </p:sp>
    </p:spTree>
    <p:extLst>
      <p:ext uri="{BB962C8B-B14F-4D97-AF65-F5344CB8AC3E}">
        <p14:creationId xmlns:p14="http://schemas.microsoft.com/office/powerpoint/2010/main" val="4291220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BADE81-96B1-1054-A0E8-BDF6D81D216B}"/>
              </a:ext>
            </a:extLst>
          </p:cNvPr>
          <p:cNvSpPr>
            <a:spLocks noGrp="1"/>
          </p:cNvSpPr>
          <p:nvPr>
            <p:ph type="title"/>
          </p:nvPr>
        </p:nvSpPr>
        <p:spPr/>
        <p:txBody>
          <a:bodyPr/>
          <a:lstStyle/>
          <a:p>
            <a:r>
              <a:rPr lang="fr-FR" dirty="0"/>
              <a:t>Apprentissage</a:t>
            </a:r>
          </a:p>
        </p:txBody>
      </p:sp>
      <p:sp>
        <p:nvSpPr>
          <p:cNvPr id="3" name="Espace réservé du contenu 2">
            <a:extLst>
              <a:ext uri="{FF2B5EF4-FFF2-40B4-BE49-F238E27FC236}">
                <a16:creationId xmlns:a16="http://schemas.microsoft.com/office/drawing/2014/main" id="{8FCDE6DE-1C41-6938-2F22-19D9EE7EA0F4}"/>
              </a:ext>
            </a:extLst>
          </p:cNvPr>
          <p:cNvSpPr>
            <a:spLocks noGrp="1"/>
          </p:cNvSpPr>
          <p:nvPr>
            <p:ph idx="1"/>
          </p:nvPr>
        </p:nvSpPr>
        <p:spPr/>
        <p:txBody>
          <a:bodyPr/>
          <a:lstStyle/>
          <a:p>
            <a:r>
              <a:rPr lang="fr-FR" dirty="0"/>
              <a:t>La phase d’apprentissage consiste à estimer un modèle à partir de données, appelées observations, qui sont disponibles et en nombre fini, lors de la phase de conception du système</a:t>
            </a:r>
          </a:p>
          <a:p>
            <a:r>
              <a:rPr lang="fr-FR" dirty="0"/>
              <a:t>Cette phase est généralement réalisée préalablement à l'utilisation pratique du modèle</a:t>
            </a:r>
          </a:p>
        </p:txBody>
      </p:sp>
    </p:spTree>
    <p:extLst>
      <p:ext uri="{BB962C8B-B14F-4D97-AF65-F5344CB8AC3E}">
        <p14:creationId xmlns:p14="http://schemas.microsoft.com/office/powerpoint/2010/main" val="1993824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CE8E8F-5715-5783-5BFC-E0889C245933}"/>
              </a:ext>
            </a:extLst>
          </p:cNvPr>
          <p:cNvSpPr>
            <a:spLocks noGrp="1"/>
          </p:cNvSpPr>
          <p:nvPr>
            <p:ph type="title"/>
          </p:nvPr>
        </p:nvSpPr>
        <p:spPr/>
        <p:txBody>
          <a:bodyPr/>
          <a:lstStyle/>
          <a:p>
            <a:r>
              <a:rPr lang="fr-FR" dirty="0"/>
              <a:t>Prédiction</a:t>
            </a:r>
          </a:p>
        </p:txBody>
      </p:sp>
      <p:sp>
        <p:nvSpPr>
          <p:cNvPr id="3" name="Espace réservé du contenu 2">
            <a:extLst>
              <a:ext uri="{FF2B5EF4-FFF2-40B4-BE49-F238E27FC236}">
                <a16:creationId xmlns:a16="http://schemas.microsoft.com/office/drawing/2014/main" id="{40BAE4E8-C46C-1612-D06A-AA82B8DEAE64}"/>
              </a:ext>
            </a:extLst>
          </p:cNvPr>
          <p:cNvSpPr>
            <a:spLocks noGrp="1"/>
          </p:cNvSpPr>
          <p:nvPr>
            <p:ph idx="1"/>
          </p:nvPr>
        </p:nvSpPr>
        <p:spPr/>
        <p:txBody>
          <a:bodyPr/>
          <a:lstStyle/>
          <a:p>
            <a:r>
              <a:rPr lang="fr-FR" dirty="0"/>
              <a:t>Le modèle étant déterminé, de nouvelles données peuvent alors être soumises afin d'obtenir le résultat correspondant à la tâche souhaitée</a:t>
            </a:r>
          </a:p>
          <a:p>
            <a:endParaRPr lang="fr-FR" dirty="0"/>
          </a:p>
        </p:txBody>
      </p:sp>
    </p:spTree>
    <p:extLst>
      <p:ext uri="{BB962C8B-B14F-4D97-AF65-F5344CB8AC3E}">
        <p14:creationId xmlns:p14="http://schemas.microsoft.com/office/powerpoint/2010/main" val="27947541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CE8E8F-5715-5783-5BFC-E0889C245933}"/>
              </a:ext>
            </a:extLst>
          </p:cNvPr>
          <p:cNvSpPr>
            <a:spLocks noGrp="1"/>
          </p:cNvSpPr>
          <p:nvPr>
            <p:ph type="title"/>
          </p:nvPr>
        </p:nvSpPr>
        <p:spPr/>
        <p:txBody>
          <a:bodyPr/>
          <a:lstStyle/>
          <a:p>
            <a:r>
              <a:rPr lang="fr-FR" dirty="0"/>
              <a:t>Production</a:t>
            </a:r>
          </a:p>
        </p:txBody>
      </p:sp>
      <p:sp>
        <p:nvSpPr>
          <p:cNvPr id="3" name="Espace réservé du contenu 2">
            <a:extLst>
              <a:ext uri="{FF2B5EF4-FFF2-40B4-BE49-F238E27FC236}">
                <a16:creationId xmlns:a16="http://schemas.microsoft.com/office/drawing/2014/main" id="{40BAE4E8-C46C-1612-D06A-AA82B8DEAE64}"/>
              </a:ext>
            </a:extLst>
          </p:cNvPr>
          <p:cNvSpPr>
            <a:spLocks noGrp="1"/>
          </p:cNvSpPr>
          <p:nvPr>
            <p:ph idx="1"/>
          </p:nvPr>
        </p:nvSpPr>
        <p:spPr/>
        <p:txBody>
          <a:bodyPr/>
          <a:lstStyle/>
          <a:p>
            <a:r>
              <a:rPr lang="fr-FR"/>
              <a:t>La dernière </a:t>
            </a:r>
            <a:r>
              <a:rPr lang="fr-FR" dirty="0"/>
              <a:t>phase correspond à la mise en production</a:t>
            </a:r>
          </a:p>
          <a:p>
            <a:r>
              <a:rPr lang="fr-FR" dirty="0"/>
              <a:t>Le modèle figé, de nouvelles données peuvent alors être soumises afin d'obtenir le résultat correspondant à la tâche souhaitée dans un environnement de production</a:t>
            </a:r>
          </a:p>
          <a:p>
            <a:pPr lvl="1"/>
            <a:r>
              <a:rPr lang="fr-FR" dirty="0"/>
              <a:t>En pratique, certains systèmes peuvent poursuivre leur apprentissage une fois en production, pour peu qu'ils aient un moyen d'obtenir un retour sur la qualité des résultats produits.</a:t>
            </a:r>
          </a:p>
          <a:p>
            <a:endParaRPr lang="fr-FR" dirty="0"/>
          </a:p>
        </p:txBody>
      </p:sp>
    </p:spTree>
    <p:extLst>
      <p:ext uri="{BB962C8B-B14F-4D97-AF65-F5344CB8AC3E}">
        <p14:creationId xmlns:p14="http://schemas.microsoft.com/office/powerpoint/2010/main" val="2302784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L'intelligence artificielle</a:t>
            </a:r>
          </a:p>
        </p:txBody>
      </p:sp>
      <p:sp>
        <p:nvSpPr>
          <p:cNvPr id="3" name="Espace réservé du contenu 2"/>
          <p:cNvSpPr>
            <a:spLocks noGrp="1"/>
          </p:cNvSpPr>
          <p:nvPr>
            <p:ph idx="1"/>
          </p:nvPr>
        </p:nvSpPr>
        <p:spPr>
          <a:xfrm>
            <a:off x="1703513" y="1412776"/>
            <a:ext cx="4392488" cy="5040560"/>
          </a:xfrm>
        </p:spPr>
        <p:txBody>
          <a:bodyPr/>
          <a:lstStyle/>
          <a:p>
            <a:r>
              <a:rPr lang="fr-FR" dirty="0"/>
              <a:t>l'IA est l'ensemble des théories et des techniques mises en œuvre en vue de réaliser des machines capables de simuler l'intelligence </a:t>
            </a:r>
          </a:p>
        </p:txBody>
      </p:sp>
      <p:pic>
        <p:nvPicPr>
          <p:cNvPr id="3074" name="Picture 2" descr="Image associÃ©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7968" y="1412777"/>
            <a:ext cx="5238750" cy="3924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201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Copier la nature ou non</a:t>
            </a:r>
          </a:p>
        </p:txBody>
      </p:sp>
      <p:pic>
        <p:nvPicPr>
          <p:cNvPr id="5122" name="Picture 2" descr="RÃ©sultat de recherche d'images pour &quot;appareil photo&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24000"/>
            <a:ext cx="428625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nattoyz en bois charrette roue Ornemental bois charrette WAGON Roues 59cm jardin dÃ©co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5552" y="2313809"/>
            <a:ext cx="4632449" cy="4523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437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IA - ML - DL</a:t>
            </a:r>
          </a:p>
        </p:txBody>
      </p:sp>
      <p:pic>
        <p:nvPicPr>
          <p:cNvPr id="1026" name="Picture 2" descr="https://www.mytectra.com/media/wysiwyg/Blog/deep-learn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9488" y="1478754"/>
            <a:ext cx="8236040" cy="5239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382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thinkr.fr/wp-content/uploads/machine-learning-mem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57" y="451104"/>
            <a:ext cx="12134943" cy="6067472"/>
          </a:xfrm>
          <a:prstGeom prst="rect">
            <a:avLst/>
          </a:prstGeom>
          <a:noFill/>
          <a:extLst>
            <a:ext uri="{909E8E84-426E-40DD-AFC4-6F175D3DCCD1}">
              <a14:hiddenFill xmlns:a14="http://schemas.microsoft.com/office/drawing/2010/main">
                <a:solidFill>
                  <a:srgbClr val="FFFFFF"/>
                </a:solidFill>
              </a14:hiddenFill>
            </a:ext>
          </a:extLst>
        </p:spPr>
      </p:pic>
      <p:sp>
        <p:nvSpPr>
          <p:cNvPr id="5" name="Titre 4">
            <a:extLst>
              <a:ext uri="{FF2B5EF4-FFF2-40B4-BE49-F238E27FC236}">
                <a16:creationId xmlns:a16="http://schemas.microsoft.com/office/drawing/2014/main" id="{6D8EC57F-75C8-72AF-1499-49395A2EB83B}"/>
              </a:ext>
            </a:extLst>
          </p:cNvPr>
          <p:cNvSpPr>
            <a:spLocks noGrp="1"/>
          </p:cNvSpPr>
          <p:nvPr>
            <p:ph type="title"/>
          </p:nvPr>
        </p:nvSpPr>
        <p:spPr/>
        <p:txBody>
          <a:bodyPr/>
          <a:lstStyle/>
          <a:p>
            <a:endParaRPr lang="fr-FR"/>
          </a:p>
        </p:txBody>
      </p:sp>
    </p:spTree>
    <p:extLst>
      <p:ext uri="{BB962C8B-B14F-4D97-AF65-F5344CB8AC3E}">
        <p14:creationId xmlns:p14="http://schemas.microsoft.com/office/powerpoint/2010/main" val="961893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Machine Learning</a:t>
            </a:r>
          </a:p>
        </p:txBody>
      </p:sp>
      <p:sp>
        <p:nvSpPr>
          <p:cNvPr id="3" name="Espace réservé du contenu 2"/>
          <p:cNvSpPr>
            <a:spLocks noGrp="1"/>
          </p:cNvSpPr>
          <p:nvPr>
            <p:ph idx="1"/>
          </p:nvPr>
        </p:nvSpPr>
        <p:spPr/>
        <p:txBody>
          <a:bodyPr/>
          <a:lstStyle/>
          <a:p>
            <a:r>
              <a:rPr lang="fr-FR" dirty="0"/>
              <a:t>L'apprentissage automatique (machine </a:t>
            </a:r>
            <a:r>
              <a:rPr lang="fr-FR" dirty="0" err="1"/>
              <a:t>learning</a:t>
            </a:r>
            <a:r>
              <a:rPr lang="fr-FR" dirty="0"/>
              <a:t>), champ d'étude de l'intelligence artificielle, concerne la conception, l'analyse, le développement et l'implémentation de méthodes permettant à une machine d'évoluer par un processus systématique, et ainsi de remplir des tâches difficiles ou problématiques par des moyens algorithmiques plus classiques</a:t>
            </a:r>
          </a:p>
        </p:txBody>
      </p:sp>
    </p:spTree>
    <p:extLst>
      <p:ext uri="{BB962C8B-B14F-4D97-AF65-F5344CB8AC3E}">
        <p14:creationId xmlns:p14="http://schemas.microsoft.com/office/powerpoint/2010/main" val="840195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Apprentissage supervisé</a:t>
            </a:r>
          </a:p>
        </p:txBody>
      </p:sp>
      <p:sp>
        <p:nvSpPr>
          <p:cNvPr id="3" name="Espace réservé du contenu 2"/>
          <p:cNvSpPr>
            <a:spLocks noGrp="1"/>
          </p:cNvSpPr>
          <p:nvPr>
            <p:ph idx="1"/>
          </p:nvPr>
        </p:nvSpPr>
        <p:spPr>
          <a:xfrm>
            <a:off x="2152651" y="2226469"/>
            <a:ext cx="3499466" cy="3263504"/>
          </a:xfrm>
        </p:spPr>
        <p:txBody>
          <a:bodyPr/>
          <a:lstStyle/>
          <a:p>
            <a:r>
              <a:rPr lang="fr-FR" dirty="0"/>
              <a:t>Dans cet exemple les images ont été annotés par un expert avec leur catégorie</a:t>
            </a:r>
          </a:p>
        </p:txBody>
      </p:sp>
      <p:pic>
        <p:nvPicPr>
          <p:cNvPr id="1026" name="Picture 2" descr="Chaque image est labellée de sa catégori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5350" y="1691935"/>
            <a:ext cx="4833898" cy="3737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7292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Machine Learning vs Programmation</a:t>
            </a:r>
          </a:p>
        </p:txBody>
      </p:sp>
      <p:pic>
        <p:nvPicPr>
          <p:cNvPr id="1026" name="Picture 2" descr="https://dpzbhybb2pdcj.cloudfront.net/allaire/Figures/01fig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9603" y="1947168"/>
            <a:ext cx="6211602" cy="3152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838120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20647</TotalTime>
  <Words>678</Words>
  <Application>Microsoft Office PowerPoint</Application>
  <PresentationFormat>Grand écran</PresentationFormat>
  <Paragraphs>83</Paragraphs>
  <Slides>26</Slides>
  <Notes>2</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26</vt:i4>
      </vt:variant>
    </vt:vector>
  </HeadingPairs>
  <TitlesOfParts>
    <vt:vector size="33" baseType="lpstr">
      <vt:lpstr>Arial</vt:lpstr>
      <vt:lpstr>Calibri</vt:lpstr>
      <vt:lpstr>Calibri Light</vt:lpstr>
      <vt:lpstr>Roboto</vt:lpstr>
      <vt:lpstr>Roboto Light</vt:lpstr>
      <vt:lpstr>Segoe UI</vt:lpstr>
      <vt:lpstr>Thème Office</vt:lpstr>
      <vt:lpstr>Présentation PowerPoint</vt:lpstr>
      <vt:lpstr>Présentation PowerPoint</vt:lpstr>
      <vt:lpstr>L'intelligence artificielle</vt:lpstr>
      <vt:lpstr>Copier la nature ou non</vt:lpstr>
      <vt:lpstr>IA - ML - DL</vt:lpstr>
      <vt:lpstr>Présentation PowerPoint</vt:lpstr>
      <vt:lpstr>Machine Learning</vt:lpstr>
      <vt:lpstr>Apprentissage supervisé</vt:lpstr>
      <vt:lpstr>Machine Learning vs Programmation</vt:lpstr>
      <vt:lpstr>Apprentissage</vt:lpstr>
      <vt:lpstr>Prédiction</vt:lpstr>
      <vt:lpstr>Apprentissage non supervisé ou semi-supervisé</vt:lpstr>
      <vt:lpstr>But</vt:lpstr>
      <vt:lpstr>Les langages et Frameworks</vt:lpstr>
      <vt:lpstr>Les Frameworks ML et DL en 2021</vt:lpstr>
      <vt:lpstr>f(x) = ax + b Modèle = f 2 poids = inconnues = a et b Trouver les poids automatiquement </vt:lpstr>
      <vt:lpstr>Deep Learning</vt:lpstr>
      <vt:lpstr>Neurone</vt:lpstr>
      <vt:lpstr>Neurone</vt:lpstr>
      <vt:lpstr>Réseaux</vt:lpstr>
      <vt:lpstr>Workflow</vt:lpstr>
      <vt:lpstr>Recueil des données</vt:lpstr>
      <vt:lpstr>Analyse</vt:lpstr>
      <vt:lpstr>Apprentissage</vt:lpstr>
      <vt:lpstr>Prédiction</vt:lpstr>
      <vt:lpstr>Production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Aude NEGRE</dc:creator>
  <cp:lastModifiedBy>Cyril Vincent</cp:lastModifiedBy>
  <cp:revision>193</cp:revision>
  <dcterms:created xsi:type="dcterms:W3CDTF">2022-01-03T13:45:22Z</dcterms:created>
  <dcterms:modified xsi:type="dcterms:W3CDTF">2024-06-07T09:56:35Z</dcterms:modified>
</cp:coreProperties>
</file>